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-17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Research\Proposal\2011\110511Third_Year_Talk_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686872962179"/>
          <c:y val="0.0686548556430446"/>
          <c:w val="0.883004965362935"/>
          <c:h val="0.702815604100631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Figures!$D$221</c:f>
              <c:strCache>
                <c:ptCount val="1"/>
                <c:pt idx="0">
                  <c:v>ΔSCF (VR17)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Figures!$A$222:$A$239</c:f>
              <c:strCache>
                <c:ptCount val="18"/>
                <c:pt idx="0">
                  <c:v>SVWN</c:v>
                </c:pt>
                <c:pt idx="1">
                  <c:v>BLYP</c:v>
                </c:pt>
                <c:pt idx="2">
                  <c:v>OLYP</c:v>
                </c:pt>
                <c:pt idx="3">
                  <c:v>PBE</c:v>
                </c:pt>
                <c:pt idx="4">
                  <c:v>RPBE</c:v>
                </c:pt>
                <c:pt idx="5">
                  <c:v>B3LYP</c:v>
                </c:pt>
                <c:pt idx="6">
                  <c:v>MPW1K</c:v>
                </c:pt>
                <c:pt idx="7">
                  <c:v>O3LYP</c:v>
                </c:pt>
                <c:pt idx="8">
                  <c:v>PBE1</c:v>
                </c:pt>
                <c:pt idx="9">
                  <c:v>CAM-B3LYP</c:v>
                </c:pt>
                <c:pt idx="10">
                  <c:v>LC-ωPBE</c:v>
                </c:pt>
                <c:pt idx="11">
                  <c:v>ωB97X-D</c:v>
                </c:pt>
                <c:pt idx="12">
                  <c:v>M06-L</c:v>
                </c:pt>
                <c:pt idx="13">
                  <c:v>TPSS</c:v>
                </c:pt>
                <c:pt idx="14">
                  <c:v>M06</c:v>
                </c:pt>
                <c:pt idx="15">
                  <c:v>M06-2X</c:v>
                </c:pt>
                <c:pt idx="16">
                  <c:v>M08-HX</c:v>
                </c:pt>
                <c:pt idx="17">
                  <c:v>TPSSh</c:v>
                </c:pt>
              </c:strCache>
            </c:strRef>
          </c:cat>
          <c:val>
            <c:numRef>
              <c:f>Figures!$D$222:$D$239</c:f>
              <c:numCache>
                <c:formatCode>0.00</c:formatCode>
                <c:ptCount val="18"/>
                <c:pt idx="0">
                  <c:v>7.244999999999998</c:v>
                </c:pt>
                <c:pt idx="1">
                  <c:v>6.564999999999999</c:v>
                </c:pt>
                <c:pt idx="2">
                  <c:v>2.695</c:v>
                </c:pt>
                <c:pt idx="3">
                  <c:v>5.415</c:v>
                </c:pt>
                <c:pt idx="4">
                  <c:v>5.004999999999999</c:v>
                </c:pt>
                <c:pt idx="5">
                  <c:v>4.094999999999999</c:v>
                </c:pt>
                <c:pt idx="6">
                  <c:v>6.1</c:v>
                </c:pt>
                <c:pt idx="7">
                  <c:v>2.06</c:v>
                </c:pt>
                <c:pt idx="8">
                  <c:v>4.644999999999999</c:v>
                </c:pt>
                <c:pt idx="9">
                  <c:v>3.9</c:v>
                </c:pt>
                <c:pt idx="10">
                  <c:v>6.614999999999999</c:v>
                </c:pt>
                <c:pt idx="11">
                  <c:v>8.055</c:v>
                </c:pt>
                <c:pt idx="12">
                  <c:v>9.26</c:v>
                </c:pt>
                <c:pt idx="13">
                  <c:v>3.01</c:v>
                </c:pt>
                <c:pt idx="14">
                  <c:v>8.385</c:v>
                </c:pt>
                <c:pt idx="15">
                  <c:v>3.24</c:v>
                </c:pt>
                <c:pt idx="16">
                  <c:v>2.58</c:v>
                </c:pt>
                <c:pt idx="17">
                  <c:v>3.23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5068888"/>
        <c:axId val="1050688088"/>
      </c:barChart>
      <c:catAx>
        <c:axId val="695068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0">
            <a:solidFill>
              <a:schemeClr val="tx1"/>
            </a:solidFill>
          </a:ln>
        </c:spPr>
        <c:txPr>
          <a:bodyPr rot="5400000" vert="horz"/>
          <a:lstStyle/>
          <a:p>
            <a:pPr>
              <a:defRPr sz="1200" b="1"/>
            </a:pPr>
            <a:endParaRPr lang="en-US"/>
          </a:p>
        </c:txPr>
        <c:crossAx val="1050688088"/>
        <c:crosses val="autoZero"/>
        <c:auto val="1"/>
        <c:lblAlgn val="ctr"/>
        <c:lblOffset val="100"/>
        <c:tickLblSkip val="1"/>
        <c:noMultiLvlLbl val="0"/>
      </c:catAx>
      <c:valAx>
        <c:axId val="105068808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1"/>
                </a:pPr>
                <a:r>
                  <a:rPr lang="en-US" sz="1400" b="1" baseline="0" dirty="0" smtClean="0"/>
                  <a:t>Mean unsigned error </a:t>
                </a:r>
                <a:r>
                  <a:rPr lang="en-US" sz="1400" b="1" dirty="0" smtClean="0"/>
                  <a:t>(</a:t>
                </a:r>
                <a:r>
                  <a:rPr lang="en-US" sz="1400" b="1" dirty="0"/>
                  <a:t>kcal/</a:t>
                </a:r>
                <a:r>
                  <a:rPr lang="en-US" sz="1400" b="1" dirty="0" err="1"/>
                  <a:t>mol</a:t>
                </a:r>
                <a:r>
                  <a:rPr lang="en-US" sz="1400" b="1" dirty="0"/>
                  <a:t>)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spPr>
          <a:ln w="31750">
            <a:solidFill>
              <a:schemeClr val="tx1"/>
            </a:solidFill>
          </a:ln>
        </c:spPr>
        <c:txPr>
          <a:bodyPr/>
          <a:lstStyle/>
          <a:p>
            <a:pPr>
              <a:defRPr sz="1200" b="1"/>
            </a:pPr>
            <a:endParaRPr lang="en-US"/>
          </a:p>
        </c:txPr>
        <c:crossAx val="695068888"/>
        <c:crosses val="autoZero"/>
        <c:crossBetween val="between"/>
        <c:majorUnit val="2.0"/>
      </c:valAx>
    </c:plotArea>
    <c:plotVisOnly val="1"/>
    <c:dispBlanksAs val="span"/>
    <c:showDLblsOverMax val="0"/>
  </c:chart>
  <c:spPr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C0A30-ECD6-4AC4-8D1F-C64F65A01C35}" type="datetimeFigureOut">
              <a:rPr lang="en-US" smtClean="0"/>
              <a:pPr/>
              <a:t>11/14/11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585DC-D26C-4A67-839F-4937CBD8C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0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6875" y="-76200"/>
            <a:ext cx="2130425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-76200"/>
            <a:ext cx="6238875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1371600"/>
            <a:ext cx="418465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2650" y="1371600"/>
            <a:ext cx="418465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-76200"/>
            <a:ext cx="71628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7625" rIns="91440" bIns="476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</a:t>
            </a:r>
          </a:p>
        </p:txBody>
      </p:sp>
      <p:sp>
        <p:nvSpPr>
          <p:cNvPr id="492547" name="Text Box 3"/>
          <p:cNvSpPr txBox="1">
            <a:spLocks noChangeArrowheads="1"/>
          </p:cNvSpPr>
          <p:nvPr/>
        </p:nvSpPr>
        <p:spPr bwMode="auto">
          <a:xfrm>
            <a:off x="8477250" y="6400800"/>
            <a:ext cx="47625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fld id="{E86DAFDE-6147-4FE6-A3CC-AF4711BE8F77}" type="slidenum">
              <a:rPr lang="en-US" sz="900" b="1">
                <a:solidFill>
                  <a:srgbClr val="000000"/>
                </a:solidFill>
              </a:rPr>
              <a:pPr algn="r"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900" b="1">
              <a:solidFill>
                <a:srgbClr val="000000"/>
              </a:solidFill>
            </a:endParaRPr>
          </a:p>
        </p:txBody>
      </p:sp>
      <p:pic>
        <p:nvPicPr>
          <p:cNvPr id="5124" name="Picture 4" descr="AFRL Shield transparent background 1INcopy"/>
          <p:cNvPicPr>
            <a:picLocks noChangeAspect="1" noChangeArrowheads="1"/>
          </p:cNvPicPr>
          <p:nvPr/>
        </p:nvPicPr>
        <p:blipFill>
          <a:blip r:embed="rId13" cstate="print"/>
          <a:srcRect t="-2927"/>
          <a:stretch>
            <a:fillRect/>
          </a:stretch>
        </p:blipFill>
        <p:spPr bwMode="auto">
          <a:xfrm>
            <a:off x="8153400" y="17463"/>
            <a:ext cx="8969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2549" name="Rectangle 5"/>
          <p:cNvSpPr>
            <a:spLocks noChangeArrowheads="1"/>
          </p:cNvSpPr>
          <p:nvPr/>
        </p:nvSpPr>
        <p:spPr bwMode="auto">
          <a:xfrm>
            <a:off x="914400" y="1219200"/>
            <a:ext cx="7467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50" name="Rectangle 6"/>
          <p:cNvSpPr>
            <a:spLocks noChangeArrowheads="1"/>
          </p:cNvSpPr>
          <p:nvPr/>
        </p:nvSpPr>
        <p:spPr bwMode="auto">
          <a:xfrm>
            <a:off x="762000" y="1219200"/>
            <a:ext cx="7620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92551" name="Rectangle 7"/>
          <p:cNvSpPr>
            <a:spLocks noChangeArrowheads="1"/>
          </p:cNvSpPr>
          <p:nvPr/>
        </p:nvSpPr>
        <p:spPr bwMode="auto">
          <a:xfrm>
            <a:off x="0" y="949325"/>
            <a:ext cx="9144000" cy="92075"/>
          </a:xfrm>
          <a:prstGeom prst="rect">
            <a:avLst/>
          </a:prstGeom>
          <a:gradFill rotWithShape="0">
            <a:gsLst>
              <a:gs pos="0">
                <a:srgbClr val="FED910"/>
              </a:gs>
              <a:gs pos="100000">
                <a:srgbClr val="0D2B88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1371600"/>
            <a:ext cx="85217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838" tIns="47625" rIns="96838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5129" name="Picture 9" descr="chrmblue_std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6374" t="2374" r="12500" b="21271"/>
          <a:stretch>
            <a:fillRect/>
          </a:stretch>
        </p:blipFill>
        <p:spPr bwMode="auto">
          <a:xfrm>
            <a:off x="14288" y="-23813"/>
            <a:ext cx="1189037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 xmlns:p14="http://schemas.microsoft.com/office/powerpoint/2010/main"/>
  <p:txStyles>
    <p:titleStyle>
      <a:lvl1pPr algn="ctr" defTabSz="960438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D2B88"/>
          </a:solidFill>
          <a:latin typeface="+mj-lt"/>
          <a:ea typeface="+mj-ea"/>
          <a:cs typeface="+mj-cs"/>
        </a:defRPr>
      </a:lvl1pPr>
      <a:lvl2pPr algn="ctr" defTabSz="960438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D2B88"/>
          </a:solidFill>
          <a:latin typeface="Arial" charset="0"/>
        </a:defRPr>
      </a:lvl2pPr>
      <a:lvl3pPr algn="ctr" defTabSz="960438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D2B88"/>
          </a:solidFill>
          <a:latin typeface="Arial" charset="0"/>
        </a:defRPr>
      </a:lvl3pPr>
      <a:lvl4pPr algn="ctr" defTabSz="960438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D2B88"/>
          </a:solidFill>
          <a:latin typeface="Arial" charset="0"/>
        </a:defRPr>
      </a:lvl4pPr>
      <a:lvl5pPr algn="ctr" defTabSz="960438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D2B88"/>
          </a:solidFill>
          <a:latin typeface="Arial" charset="0"/>
        </a:defRPr>
      </a:lvl5pPr>
      <a:lvl6pPr marL="457200" algn="ctr" defTabSz="960438" rtl="0" fontAlgn="base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D2B88"/>
          </a:solidFill>
          <a:latin typeface="Arial" charset="0"/>
        </a:defRPr>
      </a:lvl6pPr>
      <a:lvl7pPr marL="914400" algn="ctr" defTabSz="960438" rtl="0" fontAlgn="base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D2B88"/>
          </a:solidFill>
          <a:latin typeface="Arial" charset="0"/>
        </a:defRPr>
      </a:lvl7pPr>
      <a:lvl8pPr marL="1371600" algn="ctr" defTabSz="960438" rtl="0" fontAlgn="base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D2B88"/>
          </a:solidFill>
          <a:latin typeface="Arial" charset="0"/>
        </a:defRPr>
      </a:lvl8pPr>
      <a:lvl9pPr marL="1828800" algn="ctr" defTabSz="960438" rtl="0" fontAlgn="base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rgbClr val="0D2B88"/>
          </a:solidFill>
          <a:latin typeface="Arial" charset="0"/>
        </a:defRPr>
      </a:lvl9pPr>
    </p:titleStyle>
    <p:bodyStyle>
      <a:lvl1pPr marL="360363" indent="-360363" algn="l" defTabSz="960438" rtl="0" eaLnBrk="0" fontAlgn="base" hangingPunct="0">
        <a:spcBef>
          <a:spcPct val="50000"/>
        </a:spcBef>
        <a:spcAft>
          <a:spcPct val="0"/>
        </a:spcAft>
        <a:buSzPct val="125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74700" indent="-300038" algn="l" defTabSz="960438" rtl="0" eaLnBrk="0" fontAlgn="base" hangingPunct="0">
        <a:spcBef>
          <a:spcPct val="50000"/>
        </a:spcBef>
        <a:spcAft>
          <a:spcPct val="0"/>
        </a:spcAft>
        <a:buSzPct val="125000"/>
        <a:buChar char="–"/>
        <a:defRPr sz="2400" b="1">
          <a:solidFill>
            <a:schemeClr val="tx1"/>
          </a:solidFill>
          <a:latin typeface="+mn-lt"/>
        </a:defRPr>
      </a:lvl2pPr>
      <a:lvl3pPr marL="1128713" indent="-239713" algn="l" defTabSz="960438" rtl="0" eaLnBrk="0" fontAlgn="base" hangingPunct="0">
        <a:spcBef>
          <a:spcPct val="50000"/>
        </a:spcBef>
        <a:spcAft>
          <a:spcPct val="0"/>
        </a:spcAft>
        <a:buSzPct val="125000"/>
        <a:buChar char="•"/>
        <a:defRPr sz="2400" b="1">
          <a:solidFill>
            <a:schemeClr val="tx1"/>
          </a:solidFill>
          <a:latin typeface="+mn-lt"/>
        </a:defRPr>
      </a:lvl3pPr>
      <a:lvl4pPr marL="1482725" indent="-239713" algn="l" defTabSz="960438" rtl="0" eaLnBrk="0" fontAlgn="base" hangingPunct="0">
        <a:spcBef>
          <a:spcPct val="50000"/>
        </a:spcBef>
        <a:spcAft>
          <a:spcPct val="0"/>
        </a:spcAft>
        <a:buSzPct val="125000"/>
        <a:buChar char="–"/>
        <a:defRPr sz="2400" b="1">
          <a:solidFill>
            <a:schemeClr val="tx1"/>
          </a:solidFill>
          <a:latin typeface="+mn-lt"/>
        </a:defRPr>
      </a:lvl4pPr>
      <a:lvl5pPr marL="1836738" indent="-239713" algn="l" defTabSz="960438" rtl="0" eaLnBrk="0" fontAlgn="base" hangingPunct="0">
        <a:spcBef>
          <a:spcPct val="50000"/>
        </a:spcBef>
        <a:spcAft>
          <a:spcPct val="0"/>
        </a:spcAft>
        <a:buSzPct val="125000"/>
        <a:buChar char="•"/>
        <a:defRPr sz="2400" b="1">
          <a:solidFill>
            <a:schemeClr val="tx1"/>
          </a:solidFill>
          <a:latin typeface="+mn-lt"/>
        </a:defRPr>
      </a:lvl5pPr>
      <a:lvl6pPr marL="2293938" indent="-239713" algn="l" defTabSz="960438" rtl="0" fontAlgn="base">
        <a:spcBef>
          <a:spcPct val="50000"/>
        </a:spcBef>
        <a:spcAft>
          <a:spcPct val="0"/>
        </a:spcAft>
        <a:buSzPct val="125000"/>
        <a:buChar char="•"/>
        <a:defRPr sz="2400" b="1">
          <a:solidFill>
            <a:schemeClr val="tx1"/>
          </a:solidFill>
          <a:latin typeface="+mn-lt"/>
        </a:defRPr>
      </a:lvl6pPr>
      <a:lvl7pPr marL="2751138" indent="-239713" algn="l" defTabSz="960438" rtl="0" fontAlgn="base">
        <a:spcBef>
          <a:spcPct val="50000"/>
        </a:spcBef>
        <a:spcAft>
          <a:spcPct val="0"/>
        </a:spcAft>
        <a:buSzPct val="125000"/>
        <a:buChar char="•"/>
        <a:defRPr sz="2400" b="1">
          <a:solidFill>
            <a:schemeClr val="tx1"/>
          </a:solidFill>
          <a:latin typeface="+mn-lt"/>
        </a:defRPr>
      </a:lvl7pPr>
      <a:lvl8pPr marL="3208338" indent="-239713" algn="l" defTabSz="960438" rtl="0" fontAlgn="base">
        <a:spcBef>
          <a:spcPct val="50000"/>
        </a:spcBef>
        <a:spcAft>
          <a:spcPct val="0"/>
        </a:spcAft>
        <a:buSzPct val="125000"/>
        <a:buChar char="•"/>
        <a:defRPr sz="2400" b="1">
          <a:solidFill>
            <a:schemeClr val="tx1"/>
          </a:solidFill>
          <a:latin typeface="+mn-lt"/>
        </a:defRPr>
      </a:lvl8pPr>
      <a:lvl9pPr marL="3665538" indent="-239713" algn="l" defTabSz="960438" rtl="0" fontAlgn="base">
        <a:spcBef>
          <a:spcPct val="50000"/>
        </a:spcBef>
        <a:spcAft>
          <a:spcPct val="0"/>
        </a:spcAft>
        <a:buSzPct val="125000"/>
        <a:buChar char="•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302" y="2630"/>
            <a:ext cx="7254766" cy="981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Density Functional Study of Multiplicity-Changing Excitations</a:t>
            </a:r>
            <a:endParaRPr lang="en-US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266484"/>
            <a:ext cx="3352800" cy="4939814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txBody>
          <a:bodyPr wrap="square" rtlCol="0">
            <a:spAutoFit/>
          </a:bodyPr>
          <a:lstStyle/>
          <a:p>
            <a:pPr marL="173038" indent="-173038" eaLnBrk="0" fontAlgn="base" hangingPunct="0">
              <a:spcBef>
                <a:spcPts val="900"/>
              </a:spcBef>
              <a:spcAft>
                <a:spcPct val="0"/>
              </a:spcAft>
              <a:buSzPct val="125000"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Multiplicity-changing excitations </a:t>
            </a:r>
            <a:r>
              <a:rPr lang="en-US" sz="2000" dirty="0" smtClean="0">
                <a:solidFill>
                  <a:srgbClr val="000000"/>
                </a:solidFill>
              </a:rPr>
              <a:t>are </a:t>
            </a:r>
            <a:r>
              <a:rPr lang="en-US" sz="2000" dirty="0" smtClean="0">
                <a:solidFill>
                  <a:srgbClr val="000000"/>
                </a:solidFill>
              </a:rPr>
              <a:t>important </a:t>
            </a:r>
            <a:r>
              <a:rPr lang="en-US" sz="2000" dirty="0" smtClean="0">
                <a:solidFill>
                  <a:srgbClr val="000000"/>
                </a:solidFill>
              </a:rPr>
              <a:t>for reaction </a:t>
            </a:r>
            <a:r>
              <a:rPr lang="en-US" sz="2000" dirty="0" smtClean="0">
                <a:solidFill>
                  <a:srgbClr val="000000"/>
                </a:solidFill>
              </a:rPr>
              <a:t>mechanisms </a:t>
            </a:r>
            <a:r>
              <a:rPr lang="en-US" sz="2000" dirty="0" smtClean="0">
                <a:solidFill>
                  <a:srgbClr val="000000"/>
                </a:solidFill>
              </a:rPr>
              <a:t>and </a:t>
            </a:r>
            <a:r>
              <a:rPr lang="en-US" sz="2000" dirty="0" smtClean="0">
                <a:solidFill>
                  <a:srgbClr val="000000"/>
                </a:solidFill>
              </a:rPr>
              <a:t>magneti</a:t>
            </a:r>
            <a:r>
              <a:rPr lang="en-US" sz="2000" dirty="0" smtClean="0">
                <a:solidFill>
                  <a:srgbClr val="000000"/>
                </a:solidFill>
              </a:rPr>
              <a:t>c properties.</a:t>
            </a:r>
            <a:endParaRPr lang="en-US" sz="2000" dirty="0">
              <a:solidFill>
                <a:srgbClr val="000000"/>
              </a:solidFill>
            </a:endParaRPr>
          </a:p>
          <a:p>
            <a:pPr marL="173038" indent="-173038" eaLnBrk="0" fontAlgn="base" hangingPunct="0">
              <a:spcBef>
                <a:spcPts val="900"/>
              </a:spcBef>
              <a:spcAft>
                <a:spcPct val="0"/>
              </a:spcAft>
              <a:buSzPct val="125000"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They are </a:t>
            </a:r>
            <a:r>
              <a:rPr lang="en-US" sz="2000" dirty="0" smtClean="0">
                <a:solidFill>
                  <a:srgbClr val="000000"/>
                </a:solidFill>
              </a:rPr>
              <a:t>difficult for DFT since they require </a:t>
            </a:r>
            <a:r>
              <a:rPr lang="en-US" sz="2000" dirty="0" smtClean="0">
                <a:solidFill>
                  <a:srgbClr val="000000"/>
                </a:solidFill>
              </a:rPr>
              <a:t>a balanced </a:t>
            </a:r>
            <a:r>
              <a:rPr lang="en-US" sz="2000" dirty="0" smtClean="0">
                <a:solidFill>
                  <a:srgbClr val="000000"/>
                </a:solidFill>
              </a:rPr>
              <a:t>treatment of exchange and </a:t>
            </a:r>
            <a:r>
              <a:rPr lang="en-US" sz="2000" dirty="0" smtClean="0">
                <a:solidFill>
                  <a:srgbClr val="000000"/>
                </a:solidFill>
              </a:rPr>
              <a:t>correlation.</a:t>
            </a:r>
          </a:p>
          <a:p>
            <a:pPr marL="173038" indent="-173038" eaLnBrk="0" fontAlgn="base" hangingPunct="0">
              <a:spcBef>
                <a:spcPts val="900"/>
              </a:spcBef>
              <a:spcAft>
                <a:spcPct val="0"/>
              </a:spcAft>
              <a:buSzPct val="125000"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56 </a:t>
            </a:r>
            <a:r>
              <a:rPr lang="en-US" sz="2000" dirty="0" smtClean="0">
                <a:solidFill>
                  <a:srgbClr val="000000"/>
                </a:solidFill>
              </a:rPr>
              <a:t>density functionals </a:t>
            </a:r>
            <a:r>
              <a:rPr lang="en-US" sz="2000" dirty="0" smtClean="0">
                <a:solidFill>
                  <a:srgbClr val="000000"/>
                </a:solidFill>
              </a:rPr>
              <a:t>were </a:t>
            </a:r>
            <a:r>
              <a:rPr lang="en-US" sz="2000" dirty="0" smtClean="0">
                <a:solidFill>
                  <a:srgbClr val="000000"/>
                </a:solidFill>
              </a:rPr>
              <a:t>tested against experimental results; most functionals give quite large </a:t>
            </a:r>
            <a:r>
              <a:rPr lang="en-US" sz="2000" dirty="0" smtClean="0">
                <a:solidFill>
                  <a:srgbClr val="000000"/>
                </a:solidFill>
              </a:rPr>
              <a:t>errors—</a:t>
            </a:r>
            <a:r>
              <a:rPr lang="en-US" sz="2000" smtClean="0">
                <a:solidFill>
                  <a:srgbClr val="000000"/>
                </a:solidFill>
              </a:rPr>
              <a:t>exceptions being OLYP</a:t>
            </a:r>
            <a:r>
              <a:rPr lang="en-US" sz="2000" smtClean="0">
                <a:solidFill>
                  <a:srgbClr val="000000"/>
                </a:solidFill>
              </a:rPr>
              <a:t>, </a:t>
            </a:r>
            <a:r>
              <a:rPr lang="en-US" sz="2000" smtClean="0">
                <a:solidFill>
                  <a:srgbClr val="000000"/>
                </a:solidFill>
              </a:rPr>
              <a:t>O3LYP, </a:t>
            </a:r>
            <a:r>
              <a:rPr lang="en-US" sz="2000" dirty="0" smtClean="0">
                <a:solidFill>
                  <a:srgbClr val="000000"/>
                </a:solidFill>
              </a:rPr>
              <a:t>and M08</a:t>
            </a:r>
            <a:r>
              <a:rPr lang="en-US" sz="2000" smtClean="0">
                <a:solidFill>
                  <a:srgbClr val="000000"/>
                </a:solidFill>
              </a:rPr>
              <a:t>-</a:t>
            </a:r>
            <a:r>
              <a:rPr lang="en-US" sz="2000" smtClean="0">
                <a:solidFill>
                  <a:srgbClr val="000000"/>
                </a:solidFill>
              </a:rPr>
              <a:t>HX.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6378312"/>
            <a:ext cx="8860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i="1" dirty="0" smtClean="0">
                <a:solidFill>
                  <a:srgbClr val="000000"/>
                </a:solidFill>
              </a:rPr>
              <a:t>Yang, </a:t>
            </a:r>
            <a:r>
              <a:rPr lang="de-DE" i="1" dirty="0" err="1" smtClean="0">
                <a:solidFill>
                  <a:srgbClr val="000000"/>
                </a:solidFill>
              </a:rPr>
              <a:t>Peverati</a:t>
            </a:r>
            <a:r>
              <a:rPr lang="de-DE" i="1" dirty="0" smtClean="0">
                <a:solidFill>
                  <a:srgbClr val="000000"/>
                </a:solidFill>
              </a:rPr>
              <a:t>, </a:t>
            </a:r>
            <a:r>
              <a:rPr lang="de-DE" i="1" dirty="0" err="1" smtClean="0">
                <a:solidFill>
                  <a:srgbClr val="000000"/>
                </a:solidFill>
              </a:rPr>
              <a:t>Valero</a:t>
            </a:r>
            <a:r>
              <a:rPr lang="de-DE" i="1" dirty="0" smtClean="0">
                <a:solidFill>
                  <a:srgbClr val="000000"/>
                </a:solidFill>
              </a:rPr>
              <a:t>, Truhlar (U. </a:t>
            </a:r>
            <a:r>
              <a:rPr lang="de-DE" i="1" dirty="0" err="1" smtClean="0">
                <a:solidFill>
                  <a:srgbClr val="000000"/>
                </a:solidFill>
              </a:rPr>
              <a:t>of</a:t>
            </a:r>
            <a:r>
              <a:rPr lang="de-DE" i="1" dirty="0" smtClean="0">
                <a:solidFill>
                  <a:srgbClr val="000000"/>
                </a:solidFill>
              </a:rPr>
              <a:t> Minnesota), </a:t>
            </a:r>
            <a:r>
              <a:rPr lang="de-DE" i="1" dirty="0" smtClean="0">
                <a:solidFill>
                  <a:srgbClr val="000000"/>
                </a:solidFill>
              </a:rPr>
              <a:t>J. Chem. Phys. 135, 044118 </a:t>
            </a:r>
            <a:r>
              <a:rPr lang="de-DE" i="1" dirty="0">
                <a:solidFill>
                  <a:srgbClr val="000000"/>
                </a:solidFill>
              </a:rPr>
              <a:t>(</a:t>
            </a:r>
            <a:r>
              <a:rPr lang="de-DE" i="1" dirty="0" smtClean="0">
                <a:solidFill>
                  <a:srgbClr val="000000"/>
                </a:solidFill>
              </a:rPr>
              <a:t>2011)</a:t>
            </a:r>
            <a:endParaRPr lang="en-US" i="1" dirty="0">
              <a:solidFill>
                <a:srgbClr val="000000"/>
              </a:solidFill>
            </a:endParaRP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290349235"/>
              </p:ext>
            </p:extLst>
          </p:nvPr>
        </p:nvGraphicFramePr>
        <p:xfrm>
          <a:off x="3400427" y="1752600"/>
          <a:ext cx="5743573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4587269" y="1371600"/>
            <a:ext cx="3337806" cy="948154"/>
            <a:chOff x="685194" y="5562326"/>
            <a:chExt cx="3337806" cy="948154"/>
          </a:xfrm>
        </p:grpSpPr>
        <p:grpSp>
          <p:nvGrpSpPr>
            <p:cNvPr id="13" name="Group 21"/>
            <p:cNvGrpSpPr>
              <a:grpSpLocks/>
            </p:cNvGrpSpPr>
            <p:nvPr/>
          </p:nvGrpSpPr>
          <p:grpSpPr bwMode="auto">
            <a:xfrm>
              <a:off x="685194" y="5562326"/>
              <a:ext cx="1280254" cy="502740"/>
              <a:chOff x="1252728" y="4648200"/>
              <a:chExt cx="1280160" cy="502921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1253334" y="5028024"/>
                <a:ext cx="274618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1524777" y="4800929"/>
                <a:ext cx="274617" cy="158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1893050" y="4800929"/>
                <a:ext cx="274617" cy="158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2258148" y="4800929"/>
                <a:ext cx="274617" cy="158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 rot="5400000" flipH="1" flipV="1">
                <a:off x="1299309" y="5013731"/>
                <a:ext cx="273148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/>
              <p:nvPr/>
            </p:nvCxnSpPr>
            <p:spPr>
              <a:xfrm rot="16200000" flipH="1" flipV="1">
                <a:off x="1208828" y="5013731"/>
                <a:ext cx="273148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 rot="5400000" flipH="1" flipV="1">
                <a:off x="1527893" y="4785048"/>
                <a:ext cx="273148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22"/>
            <p:cNvGrpSpPr>
              <a:grpSpLocks/>
            </p:cNvGrpSpPr>
            <p:nvPr/>
          </p:nvGrpSpPr>
          <p:grpSpPr bwMode="auto">
            <a:xfrm>
              <a:off x="2742746" y="5565372"/>
              <a:ext cx="1280254" cy="502740"/>
              <a:chOff x="1252728" y="4648200"/>
              <a:chExt cx="1280160" cy="502921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>
                <a:off x="1253182" y="5028153"/>
                <a:ext cx="274618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1524625" y="4801058"/>
                <a:ext cx="274617" cy="158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1892898" y="4801058"/>
                <a:ext cx="274617" cy="158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2257996" y="4801058"/>
                <a:ext cx="274617" cy="158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 rot="5400000" flipH="1" flipV="1">
                <a:off x="1892839" y="4785177"/>
                <a:ext cx="273148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 rot="5400000" flipH="1" flipV="1">
                <a:off x="1253123" y="5013860"/>
                <a:ext cx="273148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 rot="5400000" flipH="1" flipV="1">
                <a:off x="1527741" y="4785177"/>
                <a:ext cx="273148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Arrow Connector 14"/>
            <p:cNvCxnSpPr/>
            <p:nvPr/>
          </p:nvCxnSpPr>
          <p:spPr bwMode="auto">
            <a:xfrm>
              <a:off x="2133600" y="5715000"/>
              <a:ext cx="4572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72"/>
            <p:cNvSpPr txBox="1">
              <a:spLocks noChangeArrowheads="1"/>
            </p:cNvSpPr>
            <p:nvPr/>
          </p:nvSpPr>
          <p:spPr bwMode="auto">
            <a:xfrm>
              <a:off x="974725" y="6171926"/>
              <a:ext cx="285687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Multiplicity-changing excitation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VuGraph format revised Feb 16">
  <a:themeElements>
    <a:clrScheme name="VuGraph format revised Feb 16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VuGraph format revised Feb 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uGraph format revised Feb 16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uGraph format revised Feb 1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uGraph format revised Feb 16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uGraph format revised Feb 16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uGraph format revised Feb 16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uGraph format revised Feb 16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uGraph format revised Feb 16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uGraph format revised Feb 16 8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618FFD"/>
        </a:accent1>
        <a:accent2>
          <a:srgbClr val="00AE00"/>
        </a:accent2>
        <a:accent3>
          <a:srgbClr val="FFFFFF"/>
        </a:accent3>
        <a:accent4>
          <a:srgbClr val="000000"/>
        </a:accent4>
        <a:accent5>
          <a:srgbClr val="B7C6FE"/>
        </a:accent5>
        <a:accent6>
          <a:srgbClr val="009D00"/>
        </a:accent6>
        <a:hlink>
          <a:srgbClr val="0000FF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102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VuGraph format revised Feb 16</vt:lpstr>
      <vt:lpstr>Density Functional Study of Multiplicity-Changing Excitations</vt:lpstr>
    </vt:vector>
  </TitlesOfParts>
  <Company>U.S. Air Force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Reactions Mediated by Water Networks</dc:title>
  <dc:creator>berman</dc:creator>
  <cp:lastModifiedBy>Donald Truhlar</cp:lastModifiedBy>
  <cp:revision>11</cp:revision>
  <dcterms:created xsi:type="dcterms:W3CDTF">2011-11-07T07:21:43Z</dcterms:created>
  <dcterms:modified xsi:type="dcterms:W3CDTF">2011-11-15T00:54:11Z</dcterms:modified>
</cp:coreProperties>
</file>