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9" r:id="rId4"/>
    <p:sldId id="273" r:id="rId5"/>
    <p:sldId id="270" r:id="rId6"/>
    <p:sldId id="271" r:id="rId7"/>
    <p:sldId id="263" r:id="rId8"/>
    <p:sldId id="268" r:id="rId9"/>
    <p:sldId id="264" r:id="rId10"/>
    <p:sldId id="277" r:id="rId11"/>
    <p:sldId id="276" r:id="rId12"/>
    <p:sldId id="284" r:id="rId13"/>
    <p:sldId id="274" r:id="rId14"/>
    <p:sldId id="285" r:id="rId15"/>
    <p:sldId id="279" r:id="rId16"/>
    <p:sldId id="272" r:id="rId17"/>
    <p:sldId id="280" r:id="rId18"/>
    <p:sldId id="278" r:id="rId19"/>
    <p:sldId id="275" r:id="rId20"/>
    <p:sldId id="282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0987" autoAdjust="0"/>
  </p:normalViewPr>
  <p:slideViewPr>
    <p:cSldViewPr snapToGrid="0">
      <p:cViewPr>
        <p:scale>
          <a:sx n="78" d="100"/>
          <a:sy n="78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6ADA6D-5D7E-4ED9-AA10-9ACBCB5F2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5B1EF9-29AA-4406-8E84-F686F64C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6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30D58-56FF-488F-8E6E-78C6A6A290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1EF9-29AA-4406-8E84-F686F64CC1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3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3614A-1A6D-458E-BC4B-DF7816659B7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D43FF-573D-4A2C-BB1D-31580B820B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D43FF-573D-4A2C-BB1D-31580B820B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D43FF-573D-4A2C-BB1D-31580B820BC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D43FF-573D-4A2C-BB1D-31580B820BC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21B19-58AC-409A-9DAF-A06F93EED38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BB9E-201F-44A8-9E77-FD5952AB8F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Philosophical position: promote knowledge</a:t>
            </a:r>
            <a:r>
              <a:rPr lang="en-US" baseline="0" dirty="0" smtClean="0"/>
              <a:t> creation/progress of human knowledge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E65F8-D0DF-4D60-9DA3-C0D1C981FA7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22F1BC-F294-4DB1-AEBE-44B9E581A80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ECFF6-B1BA-4509-A528-8AAC3A1C2F4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2A45-CA7F-48D6-B1C2-06990CE2522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C0F6A-FBD5-4F37-8FC3-49344321E14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75AD6-699F-48F5-847F-AD2838B6536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1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7719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69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23900" y="5791200"/>
            <a:ext cx="7696200" cy="0"/>
          </a:xfrm>
          <a:prstGeom prst="line">
            <a:avLst/>
          </a:prstGeom>
          <a:noFill/>
          <a:ln w="19050">
            <a:solidFill>
              <a:srgbClr val="6B001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" descr="https://netfiles.umn.edu/ul/Divisions/Admin/Comm/Communications/Logos/ULibraries/UML_ID_maroon_web_block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12" y="5980510"/>
            <a:ext cx="1258188" cy="62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B001F"/>
          </a:solidFill>
          <a:latin typeface="Trebuchet MS" pitchFamily="-48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lib.umn.edu/copyright/fairthough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l.org/sparc/autho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copyright.net/digitalslid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umn.edu/about/acceptableu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289785" y="1556486"/>
            <a:ext cx="6516303" cy="24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b="1" cap="all" dirty="0">
                <a:solidFill>
                  <a:srgbClr val="6B0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Responsible </a:t>
            </a:r>
            <a:r>
              <a:rPr lang="en-US" sz="4800" b="1" cap="all" dirty="0" smtClean="0">
                <a:solidFill>
                  <a:srgbClr val="6B0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Use Of</a:t>
            </a:r>
          </a:p>
          <a:p>
            <a:pPr algn="ctr" eaLnBrk="1" hangingPunct="1"/>
            <a:r>
              <a:rPr lang="en-US" sz="4800" b="1" cap="all" dirty="0" smtClean="0">
                <a:solidFill>
                  <a:srgbClr val="6B0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Copyrighted &amp; Licensed </a:t>
            </a:r>
            <a:r>
              <a:rPr lang="en-US" sz="4800" b="1" cap="all" dirty="0">
                <a:solidFill>
                  <a:srgbClr val="6B00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 smtClean="0"/>
              <a:t>Acceptable use</a:t>
            </a:r>
            <a:endParaRPr lang="en-US" sz="28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3663696"/>
          </a:xfrm>
        </p:spPr>
        <p:txBody>
          <a:bodyPr/>
          <a:lstStyle/>
          <a:p>
            <a:r>
              <a:rPr lang="en-US" sz="2400" dirty="0" smtClean="0"/>
              <a:t>Non-commercial</a:t>
            </a:r>
            <a:r>
              <a:rPr lang="en-US" sz="2400" dirty="0"/>
              <a:t>, educational, </a:t>
            </a:r>
            <a:r>
              <a:rPr lang="en-US" sz="2400" dirty="0" smtClean="0"/>
              <a:t>personal </a:t>
            </a:r>
            <a:r>
              <a:rPr lang="en-US" sz="2400" dirty="0"/>
              <a:t>research </a:t>
            </a:r>
            <a:r>
              <a:rPr lang="en-US" sz="2400" dirty="0" smtClean="0"/>
              <a:t>purposes</a:t>
            </a:r>
          </a:p>
          <a:p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/>
              <a:t>systematic downloading </a:t>
            </a:r>
            <a:r>
              <a:rPr lang="en-US" sz="2400" dirty="0" smtClean="0"/>
              <a:t>of database/journal content</a:t>
            </a:r>
          </a:p>
          <a:p>
            <a:endParaRPr lang="en-US" sz="2400" dirty="0" smtClean="0"/>
          </a:p>
          <a:p>
            <a:r>
              <a:rPr lang="en-US" sz="2400" dirty="0" smtClean="0"/>
              <a:t>No sharing materials/licensed resource access with non-U people</a:t>
            </a:r>
          </a:p>
          <a:p>
            <a:pPr lvl="1"/>
            <a:r>
              <a:rPr lang="en-US" sz="2000" dirty="0" smtClean="0"/>
              <a:t>Unless license permits</a:t>
            </a:r>
          </a:p>
          <a:p>
            <a:pPr lvl="1"/>
            <a:r>
              <a:rPr lang="en-US" sz="2000" dirty="0" smtClean="0"/>
              <a:t>Includes usernames/passwords</a:t>
            </a:r>
          </a:p>
        </p:txBody>
      </p:sp>
    </p:spTree>
    <p:extLst>
      <p:ext uri="{BB962C8B-B14F-4D97-AF65-F5344CB8AC3E}">
        <p14:creationId xmlns:p14="http://schemas.microsoft.com/office/powerpoint/2010/main" val="35061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8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82880"/>
            <a:ext cx="5971751" cy="5486400"/>
          </a:xfrm>
        </p:spPr>
      </p:pic>
    </p:spTree>
    <p:extLst>
      <p:ext uri="{BB962C8B-B14F-4D97-AF65-F5344CB8AC3E}">
        <p14:creationId xmlns:p14="http://schemas.microsoft.com/office/powerpoint/2010/main" val="4136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smtClean="0"/>
              <a:t>FAIR USE SCENARIOS</a:t>
            </a: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14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Five situations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 it or isn’t it?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Get permission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Find an alternative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2" y="231648"/>
            <a:ext cx="7783670" cy="5388864"/>
          </a:xfrm>
        </p:spPr>
      </p:pic>
    </p:spTree>
    <p:extLst>
      <p:ext uri="{BB962C8B-B14F-4D97-AF65-F5344CB8AC3E}">
        <p14:creationId xmlns:p14="http://schemas.microsoft.com/office/powerpoint/2010/main" val="1643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5528" y="237744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COPYRIGHT RESOURCES FOR AUTHORS</a:t>
            </a:r>
          </a:p>
        </p:txBody>
      </p:sp>
    </p:spTree>
    <p:extLst>
      <p:ext uri="{BB962C8B-B14F-4D97-AF65-F5344CB8AC3E}">
        <p14:creationId xmlns:p14="http://schemas.microsoft.com/office/powerpoint/2010/main" val="13092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05840"/>
            <a:ext cx="872764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274320"/>
            <a:ext cx="3615360" cy="5394960"/>
          </a:xfr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 rot="16200000">
            <a:off x="5522976" y="4486656"/>
            <a:ext cx="2240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http://</a:t>
            </a:r>
            <a:r>
              <a:rPr lang="en-US" sz="1200" dirty="0" smtClean="0">
                <a:latin typeface="+mn-lt"/>
              </a:rPr>
              <a:t>www.arl.org/sparc/author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40080"/>
            <a:ext cx="6598356" cy="5029200"/>
          </a:xfrm>
        </p:spPr>
      </p:pic>
    </p:spTree>
    <p:extLst>
      <p:ext uri="{BB962C8B-B14F-4D97-AF65-F5344CB8AC3E}">
        <p14:creationId xmlns:p14="http://schemas.microsoft.com/office/powerpoint/2010/main" val="2095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25552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CAMPUS COPYRIGHT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dirty="0" smtClean="0"/>
              <a:t>AGENDA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5999"/>
            <a:ext cx="7772400" cy="235337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basics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Copyright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Fair use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Licensing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would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2880"/>
            <a:ext cx="6586424" cy="5486400"/>
          </a:xfrm>
        </p:spPr>
      </p:pic>
    </p:spTree>
    <p:extLst>
      <p:ext uri="{BB962C8B-B14F-4D97-AF65-F5344CB8AC3E}">
        <p14:creationId xmlns:p14="http://schemas.microsoft.com/office/powerpoint/2010/main" val="5777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"/>
            <a:ext cx="5870029" cy="5486400"/>
          </a:xfrm>
        </p:spPr>
      </p:pic>
    </p:spTree>
    <p:extLst>
      <p:ext uri="{BB962C8B-B14F-4D97-AF65-F5344CB8AC3E}">
        <p14:creationId xmlns:p14="http://schemas.microsoft.com/office/powerpoint/2010/main" val="29066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82880"/>
            <a:ext cx="6301145" cy="5486400"/>
          </a:xfrm>
        </p:spPr>
      </p:pic>
    </p:spTree>
    <p:extLst>
      <p:ext uri="{BB962C8B-B14F-4D97-AF65-F5344CB8AC3E}">
        <p14:creationId xmlns:p14="http://schemas.microsoft.com/office/powerpoint/2010/main" val="3728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smtClean="0"/>
              <a:t>WHAT IS COPYRIGHT?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217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Intended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Promote creation of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Protect creators/authors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Granted automatically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Exclusive rights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Limited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hlinkClick r:id="rId3"/>
              </a:rPr>
              <a:t>Public domain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smtClean="0"/>
              <a:t>RIGHTS OF COPYRIGHT HOLDERS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5999"/>
            <a:ext cx="7772400" cy="1756611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Reproduce work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Distribute copies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Make “derivative” works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Public performance of work</a:t>
            </a:r>
          </a:p>
          <a:p>
            <a:pPr eaLnBrk="1" hangingPunct="1">
              <a:lnSpc>
                <a:spcPct val="90000"/>
              </a:lnSpc>
            </a:pPr>
            <a:r>
              <a:rPr lang="en-US" sz="9600" dirty="0" smtClean="0"/>
              <a:t>Public display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smtClean="0"/>
              <a:t>WHAT DOES COPYRIGHT APPLY TO?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459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“Fixed in any tangible medium of expression”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Articles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Websites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Paintings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Sound recordings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Architectural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Ballets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Graffiti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smtClean="0"/>
              <a:t>WHAT DOES COPYRIGHT NOT APPLY TO?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459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Facts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Slogans, phrases, and titles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Processes, procedures, and methods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U.S. government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dirty="0" smtClean="0"/>
              <a:t>WHAT IS FAIR USE?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4067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One of many exceptions and limitations</a:t>
            </a:r>
          </a:p>
          <a:p>
            <a:pPr eaLnBrk="1" hangingPunct="1"/>
            <a:r>
              <a:rPr lang="en-US" sz="2400" dirty="0" smtClean="0"/>
              <a:t>Allows certain uses without permission or royalties</a:t>
            </a:r>
          </a:p>
          <a:p>
            <a:pPr eaLnBrk="1" hangingPunct="1"/>
            <a:r>
              <a:rPr lang="en-US" sz="2400" dirty="0" smtClean="0"/>
              <a:t>Important in education and research</a:t>
            </a:r>
          </a:p>
          <a:p>
            <a:pPr eaLnBrk="1" hangingPunct="1"/>
            <a:r>
              <a:rPr lang="en-US" sz="2400" dirty="0" smtClean="0"/>
              <a:t>Not all educational uses fair use</a:t>
            </a:r>
          </a:p>
          <a:p>
            <a:pPr eaLnBrk="1" hangingPunct="1"/>
            <a:r>
              <a:rPr lang="en-US" sz="2400" dirty="0" smtClean="0"/>
              <a:t>Good faith effort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dirty="0" smtClean="0"/>
              <a:t>FOUR FACTOR ANALYSIS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290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Purpose and character of the use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Nature of copyrighted work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Amount of work used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Market effect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600" dirty="0" smtClean="0"/>
              <a:t>WHAT IS A LICENSE?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26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Contractual agreement between 2 legal entities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 entity grants rights to 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Legally enforceable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Applies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Electronic journals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Most other e-resources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Allows access and certain </a:t>
            </a:r>
            <a:r>
              <a:rPr lang="en-US" sz="2400" dirty="0" smtClean="0">
                <a:hlinkClick r:id="rId3"/>
              </a:rPr>
              <a:t>rights of use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theme/theme1.xml><?xml version="1.0" encoding="utf-8"?>
<a:theme xmlns:a="http://schemas.openxmlformats.org/drawingml/2006/main" name="ThemeUMNLib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274</Words>
  <Application>Microsoft Office PowerPoint</Application>
  <PresentationFormat>On-screen Show (4:3)</PresentationFormat>
  <Paragraphs>100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ThemeUMNLib</vt:lpstr>
      <vt:lpstr>PowerPoint Presentation</vt:lpstr>
      <vt:lpstr>AGENDA</vt:lpstr>
      <vt:lpstr>WHAT IS COPYRIGHT?</vt:lpstr>
      <vt:lpstr>RIGHTS OF COPYRIGHT HOLDERS</vt:lpstr>
      <vt:lpstr>WHAT DOES COPYRIGHT APPLY TO?</vt:lpstr>
      <vt:lpstr>WHAT DOES COPYRIGHT NOT APPLY TO?</vt:lpstr>
      <vt:lpstr>WHAT IS FAIR USE?</vt:lpstr>
      <vt:lpstr>FOUR FACTOR ANALYSIS</vt:lpstr>
      <vt:lpstr>WHAT IS A LICENSE?</vt:lpstr>
      <vt:lpstr>Acceptable use</vt:lpstr>
      <vt:lpstr>PowerPoint Presentation</vt:lpstr>
      <vt:lpstr>PowerPoint Presentation</vt:lpstr>
      <vt:lpstr>FAIR USE SCENARIOS</vt:lpstr>
      <vt:lpstr>PowerPoint Presentation</vt:lpstr>
      <vt:lpstr>COPYRIGHT RESOURCES FOR AUTHORS</vt:lpstr>
      <vt:lpstr>PowerPoint Presentation</vt:lpstr>
      <vt:lpstr>PowerPoint Presentation</vt:lpstr>
      <vt:lpstr>PowerPoint Presentation</vt:lpstr>
      <vt:lpstr>CAMPUS COPYRIGHT RESOURCES</vt:lpstr>
      <vt:lpstr>PowerPoint Presentation</vt:lpstr>
      <vt:lpstr>PowerPoint Presentation</vt:lpstr>
      <vt:lpstr>PowerPoint Presentation</vt:lpstr>
    </vt:vector>
  </TitlesOfParts>
  <Company>authorized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authorized user</dc:creator>
  <cp:lastModifiedBy>Meghan Lafferty</cp:lastModifiedBy>
  <cp:revision>135</cp:revision>
  <cp:lastPrinted>2005-07-13T14:40:43Z</cp:lastPrinted>
  <dcterms:created xsi:type="dcterms:W3CDTF">2005-07-01T17:43:49Z</dcterms:created>
  <dcterms:modified xsi:type="dcterms:W3CDTF">2013-02-06T15:06:08Z</dcterms:modified>
</cp:coreProperties>
</file>